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 Hairline"/>
      <p:regular r:id="rId21"/>
      <p:bold r:id="rId22"/>
      <p:italic r:id="rId23"/>
      <p:boldItalic r:id="rId24"/>
    </p:embeddedFont>
    <p:embeddedFont>
      <p:font typeface="Lato Light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66C015-2230-41BC-9B6F-DB37DA2ECD79}">
  <a:tblStyle styleId="{F066C015-2230-41BC-9B6F-DB37DA2ECD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Hairline-bold.fntdata"/><Relationship Id="rId21" Type="http://schemas.openxmlformats.org/officeDocument/2006/relationships/font" Target="fonts/LatoHairline-regular.fntdata"/><Relationship Id="rId24" Type="http://schemas.openxmlformats.org/officeDocument/2006/relationships/font" Target="fonts/LatoHairline-boldItalic.fntdata"/><Relationship Id="rId23" Type="http://schemas.openxmlformats.org/officeDocument/2006/relationships/font" Target="fonts/LatoHairlin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bold.fntdata"/><Relationship Id="rId25" Type="http://schemas.openxmlformats.org/officeDocument/2006/relationships/font" Target="fonts/LatoLight-regular.fntdata"/><Relationship Id="rId28" Type="http://schemas.openxmlformats.org/officeDocument/2006/relationships/font" Target="fonts/LatoLight-boldItalic.fntdata"/><Relationship Id="rId27" Type="http://schemas.openxmlformats.org/officeDocument/2006/relationships/font" Target="fonts/La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enturyGothic-boldItalic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http://www.sc.ehu.es/sbweb/fisica3/solido/maxwell/maxwell.html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82" name="Shape 82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b="0" i="0" sz="4800" u="none" cap="none" strike="noStrik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b="0" i="0" sz="14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descr="paint_transparent1.png" id="88" name="Shape 88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98150" y="872254"/>
            <a:ext cx="4501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</a:pPr>
            <a:r>
              <a:rPr lang="es-MX" sz="4500">
                <a:latin typeface="Century Gothic"/>
                <a:ea typeface="Century Gothic"/>
                <a:cs typeface="Century Gothic"/>
                <a:sym typeface="Century Gothic"/>
              </a:rPr>
              <a:t>Trabajo realizado por partículas </a:t>
            </a:r>
            <a:endParaRPr b="0" i="0" sz="4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527875" y="3722425"/>
            <a:ext cx="2530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/>
              <a:t>INTEGRANTES:</a:t>
            </a:r>
            <a:endParaRPr sz="1800" u="sng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Guzmán Rosales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Ramírez Velazco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/>
              <a:t>Torres Gonzalez</a:t>
            </a:r>
            <a:endParaRPr sz="1800"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00" y="1850800"/>
            <a:ext cx="3616825" cy="2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889022" y="3436921"/>
            <a:ext cx="406400" cy="496711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131725" y="437100"/>
            <a:ext cx="58983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-"/>
            </a:pPr>
            <a:r>
              <a:rPr lang="es-MX" sz="1600">
                <a:latin typeface="Century Gothic"/>
                <a:ea typeface="Century Gothic"/>
                <a:cs typeface="Century Gothic"/>
                <a:sym typeface="Century Gothic"/>
              </a:rPr>
              <a:t>Consideremos que la energía potencial eléctrica resultó ser un número muy grande puesto que consideramos todas las partículas de igual carga, 0.5 C.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-"/>
            </a:pPr>
            <a:r>
              <a:rPr lang="es-MX" sz="1600">
                <a:latin typeface="Century Gothic"/>
                <a:ea typeface="Century Gothic"/>
                <a:cs typeface="Century Gothic"/>
                <a:sym typeface="Century Gothic"/>
              </a:rPr>
              <a:t>Al ser todas positivas se repelen entre sí, por eso acomodarlas juntas “cuesta mucho trabajo”.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375" y="1670450"/>
            <a:ext cx="2551475" cy="259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0" l="8010" r="17888" t="14405"/>
          <a:stretch/>
        </p:blipFill>
        <p:spPr>
          <a:xfrm>
            <a:off x="834925" y="2459325"/>
            <a:ext cx="3311201" cy="22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681125" y="496468"/>
            <a:ext cx="4255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b="1" i="0" lang="es-MX" sz="4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Bibliografía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681125" y="1470250"/>
            <a:ext cx="42555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s-MX" sz="1800">
                <a:latin typeface="Century Gothic"/>
                <a:ea typeface="Century Gothic"/>
                <a:cs typeface="Century Gothic"/>
                <a:sym typeface="Century Gothic"/>
              </a:rPr>
              <a:t>Serway / Jewett. (2016). Física Electricidad y Magnetismo. 9a edición: Cengage Learning.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175" y="832700"/>
            <a:ext cx="3616775" cy="3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5256875" y="4413325"/>
            <a:ext cx="2795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FFFF"/>
                </a:solidFill>
              </a:rPr>
              <a:t>¡Gracias por su atención!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Shape 100"/>
          <p:cNvGraphicFramePr/>
          <p:nvPr/>
        </p:nvGraphicFramePr>
        <p:xfrm>
          <a:off x="339325" y="101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{F066C015-2230-41BC-9B6F-DB37DA2ECD79}</a:tableStyleId>
              </a:tblPr>
              <a:tblGrid>
                <a:gridCol w="3196775"/>
                <a:gridCol w="3196775"/>
              </a:tblGrid>
              <a:tr h="6708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1. </a:t>
                      </a:r>
                      <a:r>
                        <a:rPr b="1" lang="es-MX"/>
                        <a:t>OBJETIVOS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 presenta el objetivo general y los específicos o secundarios.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8001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2.  MODELO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 muestra el modelo matemático en el que nos basamos,  de la energía potencial eléctrica, sus variables y constantes.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9644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3</a:t>
                      </a:r>
                      <a:r>
                        <a:rPr b="1" lang="es-MX"/>
                        <a:t>. </a:t>
                      </a:r>
                      <a:r>
                        <a:rPr b="1" lang="es-MX"/>
                        <a:t>SIMULACIÓN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 calcula la distancia de las </a:t>
                      </a: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partículas</a:t>
                      </a: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entre sí y se usa para calcular la suma del trabajo de cada una de ellas.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6359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/>
                        <a:t>4</a:t>
                      </a:r>
                      <a:r>
                        <a:rPr b="1" lang="es-MX"/>
                        <a:t>. CONCLUSIONES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 presentan las conclusiones y se desarrolla el cumplimiento de los objetivos. 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" name="Shape 101"/>
          <p:cNvSpPr txBox="1"/>
          <p:nvPr/>
        </p:nvSpPr>
        <p:spPr>
          <a:xfrm>
            <a:off x="571500" y="228600"/>
            <a:ext cx="5929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latin typeface="Century Gothic"/>
                <a:ea typeface="Century Gothic"/>
                <a:cs typeface="Century Gothic"/>
                <a:sym typeface="Century Gothic"/>
              </a:rPr>
              <a:t>CONTENIDO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582750" y="371450"/>
            <a:ext cx="37434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entury Gothic"/>
              <a:buAutoNum type="arabicPeriod"/>
            </a:pPr>
            <a:r>
              <a:rPr i="0" lang="es-MX" sz="40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s-MX" sz="4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BJETIVOS</a:t>
            </a:r>
            <a:endParaRPr i="0" sz="4400" u="sng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Shape 107"/>
          <p:cNvSpPr txBox="1"/>
          <p:nvPr/>
        </p:nvSpPr>
        <p:spPr>
          <a:xfrm flipH="1" rot="-536">
            <a:off x="467075" y="1454190"/>
            <a:ext cx="5773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</a:t>
            </a:r>
            <a:endParaRPr b="1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una manera de calcular la </a:t>
            </a:r>
            <a:r>
              <a:rPr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energía</a:t>
            </a:r>
            <a:r>
              <a:rPr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potencial de </a:t>
            </a:r>
            <a:r>
              <a:rPr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partículas</a:t>
            </a:r>
            <a:r>
              <a:rPr lang="es-MX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aleatorias a lo largo de un plano calculando a su vez la distancia entre cada una de ellas. </a:t>
            </a:r>
            <a:endParaRPr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25" y="2188752"/>
            <a:ext cx="2388000" cy="23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4294967295" type="subTitle"/>
          </p:nvPr>
        </p:nvSpPr>
        <p:spPr>
          <a:xfrm>
            <a:off x="614350" y="5814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Específicos </a:t>
            </a:r>
            <a:endParaRPr b="1" sz="2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MX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 puntos aleatorios que tomamos como partículas para calcular todas las distancias entre ellas, y con esa distancia poder calcular el trabajo que se realiza para colocar N </a:t>
            </a:r>
            <a:r>
              <a:rPr lang="es-MX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partículas</a:t>
            </a:r>
            <a:r>
              <a:rPr lang="es-MX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aleatorias. </a:t>
            </a:r>
            <a:r>
              <a:rPr lang="es-MX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MX"/>
              <a:t> 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625" y="905900"/>
            <a:ext cx="3513775" cy="35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322425" y="343925"/>
            <a:ext cx="6078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lang="es-MX" sz="40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MODELO</a:t>
            </a:r>
            <a:r>
              <a:rPr lang="es-MX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3200" u="none" cap="none" strike="noStrike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00" y="558225"/>
            <a:ext cx="3713475" cy="38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10128" l="3954" r="13652" t="10619"/>
          <a:stretch/>
        </p:blipFill>
        <p:spPr>
          <a:xfrm>
            <a:off x="322425" y="1520350"/>
            <a:ext cx="3543451" cy="25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20756" l="12001" r="41766" t="34719"/>
          <a:stretch/>
        </p:blipFill>
        <p:spPr>
          <a:xfrm>
            <a:off x="412300" y="502675"/>
            <a:ext cx="5692074" cy="30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27999" l="17520" r="57116" t="52190"/>
          <a:stretch/>
        </p:blipFill>
        <p:spPr>
          <a:xfrm>
            <a:off x="3608275" y="3431575"/>
            <a:ext cx="3029849" cy="13305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1440000" dist="133350">
              <a:srgbClr val="000000">
                <a:alpha val="84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142849" y="311400"/>
            <a:ext cx="519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 u="sng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1" lang="es-MX" sz="4000" u="sng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i="0" lang="es-MX" sz="4000" u="sng" cap="none" strike="noStrike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lang="es-MX" sz="4000" u="sng">
                <a:latin typeface="Century Gothic"/>
                <a:ea typeface="Century Gothic"/>
                <a:cs typeface="Century Gothic"/>
                <a:sym typeface="Century Gothic"/>
              </a:rPr>
              <a:t>IMULACIÓN Y RESULTADOS</a:t>
            </a:r>
            <a:endParaRPr b="1" i="0" sz="4000" u="sng" cap="none" strike="noStrike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45453" t="0"/>
          <a:stretch/>
        </p:blipFill>
        <p:spPr>
          <a:xfrm>
            <a:off x="5035750" y="507252"/>
            <a:ext cx="4014326" cy="19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54625" y="3695950"/>
            <a:ext cx="3808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Merriweather"/>
                <a:ea typeface="Merriweather"/>
                <a:cs typeface="Merriweather"/>
                <a:sym typeface="Merriweather"/>
              </a:rPr>
              <a:t>Con 100 partículas aleatorias obtuvimos una energía potencial total de: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latin typeface="Merriweather"/>
                <a:ea typeface="Merriweather"/>
                <a:cs typeface="Merriweather"/>
                <a:sym typeface="Merriweather"/>
              </a:rPr>
              <a:t>32138072550834.066 Nm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25" y="1672549"/>
            <a:ext cx="3227026" cy="1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27968" l="8995" r="43660" t="22930"/>
          <a:stretch/>
        </p:blipFill>
        <p:spPr>
          <a:xfrm>
            <a:off x="4770825" y="2832175"/>
            <a:ext cx="3540976" cy="20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18379" l="14526" r="48281" t="32958"/>
          <a:stretch/>
        </p:blipFill>
        <p:spPr>
          <a:xfrm>
            <a:off x="278300" y="275900"/>
            <a:ext cx="3402925" cy="250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12199" l="13856" r="48983" t="38190"/>
          <a:stretch/>
        </p:blipFill>
        <p:spPr>
          <a:xfrm>
            <a:off x="4431175" y="2213725"/>
            <a:ext cx="3801551" cy="28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52800" y="288350"/>
            <a:ext cx="48621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u="sng">
                <a:latin typeface="Century Gothic"/>
                <a:ea typeface="Century Gothic"/>
                <a:cs typeface="Century Gothic"/>
                <a:sym typeface="Century Gothic"/>
              </a:rPr>
              <a:t>4. CONCLUSIONES</a:t>
            </a:r>
            <a:endParaRPr sz="4000" u="sng"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32000" y="1228850"/>
            <a:ext cx="6495900" cy="13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MX" sz="1500">
                <a:latin typeface="Century Gothic"/>
                <a:ea typeface="Century Gothic"/>
                <a:cs typeface="Century Gothic"/>
                <a:sym typeface="Century Gothic"/>
              </a:rPr>
              <a:t>Pudimos resolver un problema de Electromagnetismo usando las herramientas aprendidas en la clase. Esto nos ayudó a resolver con mayor exactitud y en menos tiempo que si se hubiera resuelto el problema tradicionalmente.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75" y="2931650"/>
            <a:ext cx="2434662" cy="1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